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6"/>
  </p:notesMasterIdLst>
  <p:handoutMasterIdLst>
    <p:handoutMasterId r:id="rId17"/>
  </p:handoutMasterIdLst>
  <p:sldIdLst>
    <p:sldId id="257" r:id="rId3"/>
    <p:sldId id="263" r:id="rId4"/>
    <p:sldId id="1554" r:id="rId5"/>
    <p:sldId id="1550" r:id="rId6"/>
    <p:sldId id="1563" r:id="rId7"/>
    <p:sldId id="1569" r:id="rId8"/>
    <p:sldId id="1557" r:id="rId9"/>
    <p:sldId id="1558" r:id="rId10"/>
    <p:sldId id="265" r:id="rId11"/>
    <p:sldId id="284" r:id="rId12"/>
    <p:sldId id="279" r:id="rId13"/>
    <p:sldId id="261" r:id="rId14"/>
    <p:sldId id="260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C35402-1AF4-004E-BC75-AB02F7812A44}">
          <p14:sldIdLst>
            <p14:sldId id="257"/>
            <p14:sldId id="263"/>
          </p14:sldIdLst>
        </p14:section>
        <p14:section name="intro" id="{F35A4D0D-1B13-7941-8120-E98F1C569B8E}">
          <p14:sldIdLst>
            <p14:sldId id="1554"/>
            <p14:sldId id="1550"/>
            <p14:sldId id="1563"/>
            <p14:sldId id="1569"/>
            <p14:sldId id="1557"/>
            <p14:sldId id="1558"/>
            <p14:sldId id="265"/>
          </p14:sldIdLst>
        </p14:section>
        <p14:section name="outro" id="{00537C7C-1C44-D648-8CFB-1BB78D029B00}">
          <p14:sldIdLst>
            <p14:sldId id="284"/>
            <p14:sldId id="279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570" autoAdjust="0"/>
    <p:restoredTop sz="87470" autoAdjust="0"/>
  </p:normalViewPr>
  <p:slideViewPr>
    <p:cSldViewPr snapToGrid="0">
      <p:cViewPr varScale="1">
        <p:scale>
          <a:sx n="101" d="100"/>
          <a:sy n="101" d="100"/>
        </p:scale>
        <p:origin x="200" y="2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2" d="100"/>
        <a:sy n="152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9/21/18 5:35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9/21/18 5:35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9/21/18 5:35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9/21/18 5:35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9/21/18 5:35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9/21/18 5:35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34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9/21/18 5:35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9/21/18 5:35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236077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40229"/>
          </a:xfrm>
        </p:spPr>
        <p:txBody>
          <a:bodyPr>
            <a:spAutoFit/>
          </a:bodyPr>
          <a:lstStyle>
            <a:lvl3pPr>
              <a:defRPr sz="2399"/>
            </a:lvl3pPr>
            <a:lvl4pPr>
              <a:defRPr sz="1999"/>
            </a:lvl4pPr>
            <a:lvl5pPr>
              <a:defRPr sz="19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6776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  <p:sldLayoutId id="2147484552" r:id="rId29"/>
    <p:sldLayoutId id="2147484553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harepoint/dev/spfx/debug-in-vscod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cs.microsoft.com/sharepoint/dev/spfx/use-developer-dashboard" TargetMode="External"/><Relationship Id="rId4" Type="http://schemas.openxmlformats.org/officeDocument/2006/relationships/hyperlink" Target="https://docs.microsoft.com/sharepoint/dev/spfx/debug-modern-page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r-sharepoint-site/_layouts/workbench.aspx" TargetMode="External"/><Relationship Id="rId2" Type="http://schemas.openxmlformats.org/officeDocument/2006/relationships/hyperlink" Target="https://localhost/" TargetMode="Externa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3036319"/>
            <a:ext cx="7566343" cy="1828800"/>
          </a:xfrm>
        </p:spPr>
        <p:txBody>
          <a:bodyPr/>
          <a:lstStyle/>
          <a:p>
            <a:r>
              <a:rPr lang="en-US" b="1" dirty="0"/>
              <a:t>Developing with the SharePoint Framework: Web Parts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Testing the Web Part in the Local &amp; Hosted Workbench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000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dirty="0"/>
              <a:t>Local Workbench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Hosted Workbench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Different modes of the gulp serve task</a:t>
            </a:r>
          </a:p>
        </p:txBody>
      </p:sp>
    </p:spTree>
    <p:extLst>
      <p:ext uri="{BB962C8B-B14F-4D97-AF65-F5344CB8AC3E}">
        <p14:creationId xmlns:p14="http://schemas.microsoft.com/office/powerpoint/2010/main" val="51583496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30734"/>
            <a:ext cx="11533187" cy="2723823"/>
          </a:xfrm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Debugging SharePoint Framework solutions in Visual Studio Code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3"/>
              </a:rPr>
              <a:t>https://docs.microsoft.com/sharepoint/dev/spfx/debug-in-vscode</a:t>
            </a:r>
            <a:endParaRPr lang="en-US" sz="1800" dirty="0">
              <a:latin typeface="+mj-lt"/>
            </a:endParaRP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endParaRPr lang="en-US" sz="1800" dirty="0">
              <a:latin typeface="+mj-lt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Debug SharePoint Framework solutions on modern SharePoint pages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4"/>
              </a:rPr>
              <a:t>https://docs.microsoft.com/sharepoint/dev/spfx/debug-modern-pages</a:t>
            </a:r>
            <a:endParaRPr lang="en-US" sz="1800" dirty="0">
              <a:latin typeface="+mj-lt"/>
            </a:endParaRP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endParaRPr lang="en-US" sz="1600" dirty="0"/>
          </a:p>
          <a:p>
            <a:pPr marL="342900" indent="-342900" defTabSz="914400">
              <a:lnSpc>
                <a:spcPct val="100000"/>
              </a:lnSpc>
              <a:spcBef>
                <a:spcPts val="600"/>
              </a:spcBef>
              <a:buSzTx/>
            </a:pPr>
            <a:r>
              <a:rPr lang="en-US" sz="1800" b="1" dirty="0">
                <a:latin typeface="+mj-lt"/>
              </a:rPr>
              <a:t>Use the developer dashboard</a:t>
            </a:r>
          </a:p>
          <a:p>
            <a:pPr marL="342900" indent="-342900" defTabSz="914400">
              <a:lnSpc>
                <a:spcPct val="100000"/>
              </a:lnSpc>
              <a:spcBef>
                <a:spcPts val="600"/>
              </a:spcBef>
              <a:buSzTx/>
            </a:pPr>
            <a:r>
              <a:rPr lang="en-US" sz="1800" b="1" dirty="0">
                <a:latin typeface="+mj-lt"/>
                <a:hlinkClick r:id="rId5"/>
              </a:rPr>
              <a:t>https://docs.microsoft.com/sharepoint/dev/spfx/use-developer-dashboard</a:t>
            </a:r>
            <a:r>
              <a:rPr lang="en-US" sz="1800" b="1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647857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Testing the Web Part in the Local &amp; Hosted Workbench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Local Workbench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Hosted Workbench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Different modes of the gulp serve task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  <a:p>
            <a:pPr lvl="1"/>
            <a:r>
              <a:rPr lang="en-US" dirty="0"/>
              <a:t>Runs on </a:t>
            </a:r>
            <a:r>
              <a:rPr lang="en-US" dirty="0">
                <a:hlinkClick r:id="rId2"/>
              </a:rPr>
              <a:t>https://localhost</a:t>
            </a:r>
            <a:endParaRPr lang="en-US" dirty="0"/>
          </a:p>
          <a:p>
            <a:pPr lvl="1"/>
            <a:r>
              <a:rPr lang="en-US" dirty="0"/>
              <a:t>Has no SharePoint Context</a:t>
            </a:r>
          </a:p>
          <a:p>
            <a:pPr lvl="1"/>
            <a:r>
              <a:rPr lang="en-US" dirty="0"/>
              <a:t>Developers can leverage Uses mock data</a:t>
            </a:r>
          </a:p>
          <a:p>
            <a:endParaRPr lang="en-US" dirty="0"/>
          </a:p>
          <a:p>
            <a:r>
              <a:rPr lang="en-US" dirty="0"/>
              <a:t>SharePoint (Hosted)</a:t>
            </a:r>
          </a:p>
          <a:p>
            <a:pPr lvl="1"/>
            <a:r>
              <a:rPr lang="en-US" dirty="0"/>
              <a:t>Runs on a real SharePoint Site</a:t>
            </a:r>
          </a:p>
          <a:p>
            <a:pPr lvl="2"/>
            <a:r>
              <a:rPr lang="en-US" dirty="0">
                <a:hlinkClick r:id="rId3"/>
              </a:rPr>
              <a:t>https://&lt;your-sharepoint-site&gt;/_layouts/workbench.aspx</a:t>
            </a:r>
            <a:endParaRPr lang="en-US" dirty="0"/>
          </a:p>
          <a:p>
            <a:pPr lvl="1"/>
            <a:r>
              <a:rPr lang="en-US" dirty="0"/>
              <a:t>Has SharePoint Context</a:t>
            </a:r>
          </a:p>
          <a:p>
            <a:pPr lvl="1"/>
            <a:r>
              <a:rPr lang="en-US" dirty="0"/>
              <a:t>Uses SharePoint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Workbench vs. SharePoint Workbench</a:t>
            </a:r>
          </a:p>
        </p:txBody>
      </p:sp>
    </p:spTree>
    <p:extLst>
      <p:ext uri="{BB962C8B-B14F-4D97-AF65-F5344CB8AC3E}">
        <p14:creationId xmlns:p14="http://schemas.microsoft.com/office/powerpoint/2010/main" val="33280917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Local development time experience</a:t>
            </a:r>
          </a:p>
          <a:p>
            <a:r>
              <a:rPr lang="en-US" dirty="0"/>
              <a:t>Test your changes immediately even in offline mode</a:t>
            </a:r>
          </a:p>
          <a:p>
            <a:endParaRPr lang="fi-FI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Workbench</a:t>
            </a:r>
            <a:endParaRPr lang="fi-FI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190" y="2614551"/>
            <a:ext cx="4560095" cy="40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9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r>
              <a:rPr lang="en-US"/>
              <a:t>Build and run on local server </a:t>
            </a:r>
            <a:r>
              <a:rPr lang="en-US" b="1"/>
              <a:t>and </a:t>
            </a:r>
            <a:r>
              <a:rPr lang="en-US"/>
              <a:t>automatically launch local SharePoint Workbench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Build and run solution on local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817637" y="2705174"/>
            <a:ext cx="6001555" cy="721217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80000" tIns="46637" rIns="108000" bIns="46637" numCol="1" rtlCol="0" anchor="ctr" anchorCtr="0" compatLnSpc="1">
            <a:prstTxWarp prst="textNoShape">
              <a:avLst/>
            </a:prstTxWarp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&gt; gulp serve</a:t>
            </a:r>
            <a:endParaRPr lang="fi-FI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17637" y="4751631"/>
            <a:ext cx="6001555" cy="721217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80000" tIns="46637" rIns="108000" bIns="46637" numCol="1" rtlCol="0" anchor="ctr" anchorCtr="0" compatLnSpc="1">
            <a:prstTxWarp prst="textNoShape">
              <a:avLst/>
            </a:prstTxWarp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&gt; gulp serve --</a:t>
            </a:r>
            <a:r>
              <a: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nobrowser</a:t>
            </a:r>
            <a:endParaRPr lang="fi-FI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765" y="3929310"/>
            <a:ext cx="990600" cy="222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616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426149" y="1212850"/>
            <a:ext cx="6735688" cy="4912114"/>
          </a:xfrm>
        </p:spPr>
        <p:txBody>
          <a:bodyPr/>
          <a:lstStyle/>
          <a:p>
            <a:r>
              <a:rPr lang="en-US" sz="3200" dirty="0" err="1"/>
              <a:t>SPFx</a:t>
            </a:r>
            <a:r>
              <a:rPr lang="en-US" sz="3200" dirty="0"/>
              <a:t> web parts are authored in </a:t>
            </a:r>
            <a:r>
              <a:rPr lang="en-US" sz="3200" dirty="0" err="1"/>
              <a:t>TypeScript</a:t>
            </a:r>
            <a:endParaRPr lang="en-US" sz="3200" dirty="0"/>
          </a:p>
          <a:p>
            <a:r>
              <a:rPr lang="en-US" sz="3200" dirty="0"/>
              <a:t>The build process changes the </a:t>
            </a:r>
            <a:r>
              <a:rPr lang="en-US" sz="3200" dirty="0" err="1"/>
              <a:t>TypeScript</a:t>
            </a:r>
            <a:r>
              <a:rPr lang="en-US" sz="3200" dirty="0"/>
              <a:t> into JavaScript and bundles it all into a single file</a:t>
            </a:r>
          </a:p>
          <a:p>
            <a:r>
              <a:rPr lang="en-US" sz="3200" dirty="0"/>
              <a:t>As a result, it can be hard to debug the JavaScript the build generates</a:t>
            </a:r>
          </a:p>
          <a:p>
            <a:r>
              <a:rPr lang="en-US" sz="3200" dirty="0"/>
              <a:t>Source code mapping files make it possible to debug the original unbundled </a:t>
            </a:r>
            <a:r>
              <a:rPr lang="en-US" sz="3200" dirty="0" err="1"/>
              <a:t>TypeScript</a:t>
            </a:r>
            <a:r>
              <a:rPr lang="en-US" sz="3200" dirty="0"/>
              <a:t> code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Files Making Debugging Easier</a:t>
            </a:r>
          </a:p>
        </p:txBody>
      </p:sp>
      <p:pic>
        <p:nvPicPr>
          <p:cNvPr id="10" name="Picture 9" descr="Treasure map icon | Game-icons.ne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9" y="1337022"/>
            <a:ext cx="4876800" cy="4876800"/>
          </a:xfrm>
          <a:prstGeom prst="rect">
            <a:avLst/>
          </a:prstGeom>
        </p:spPr>
      </p:pic>
      <p:pic>
        <p:nvPicPr>
          <p:cNvPr id="7" name="Picture 6" descr="... presented the “Building End-to-End Apps Using TypeScript” sess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53" y="2201118"/>
            <a:ext cx="1422223" cy="711112"/>
          </a:xfrm>
          <a:prstGeom prst="rect">
            <a:avLst/>
          </a:prstGeom>
        </p:spPr>
      </p:pic>
      <p:pic>
        <p:nvPicPr>
          <p:cNvPr id="9" name="Picture 8" descr="Cómo borrar elementos de un array en JavaScript? – Geeky Theor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901" y="4397308"/>
            <a:ext cx="1581809" cy="18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300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Page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81" y="1782737"/>
            <a:ext cx="3352800" cy="35147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829" y="1481037"/>
            <a:ext cx="7230831" cy="4175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109" y="1481038"/>
            <a:ext cx="7256943" cy="43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45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Page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2" y="1120998"/>
            <a:ext cx="1762125" cy="2657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733" y="1023301"/>
            <a:ext cx="6264696" cy="54561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076" y="1052009"/>
            <a:ext cx="7464190" cy="53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9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Testing the Web Part in the Local &amp; Hosted Workbench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446</Words>
  <Application>Microsoft Macintosh PowerPoint</Application>
  <PresentationFormat>Custom</PresentationFormat>
  <Paragraphs>68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Developing with the SharePoint Framework: Web Parts</vt:lpstr>
      <vt:lpstr>Testing the Web Part in the Local &amp; Hosted Workbench</vt:lpstr>
      <vt:lpstr>Local Workbench vs. SharePoint Workbench</vt:lpstr>
      <vt:lpstr>SharePoint Workbench</vt:lpstr>
      <vt:lpstr>Debugging</vt:lpstr>
      <vt:lpstr>Mapping Files Making Debugging Easier</vt:lpstr>
      <vt:lpstr>Classic Page</vt:lpstr>
      <vt:lpstr>Modern Page</vt:lpstr>
      <vt:lpstr>Demo Testing the Web Part in the Local &amp; Hosted Workbench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2018-09-21T10:52:36Z</dcterms:modified>
</cp:coreProperties>
</file>